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308" r:id="rId19"/>
    <p:sldId id="274" r:id="rId20"/>
    <p:sldId id="275" r:id="rId21"/>
    <p:sldId id="276" r:id="rId22"/>
    <p:sldId id="277" r:id="rId23"/>
    <p:sldId id="279" r:id="rId24"/>
    <p:sldId id="280" r:id="rId25"/>
    <p:sldId id="281" r:id="rId26"/>
    <p:sldId id="283" r:id="rId27"/>
    <p:sldId id="284" r:id="rId28"/>
    <p:sldId id="285" r:id="rId29"/>
    <p:sldId id="303" r:id="rId30"/>
    <p:sldId id="304" r:id="rId31"/>
    <p:sldId id="305" r:id="rId32"/>
    <p:sldId id="306" r:id="rId33"/>
    <p:sldId id="307" r:id="rId34"/>
    <p:sldId id="287" r:id="rId35"/>
    <p:sldId id="288" r:id="rId36"/>
    <p:sldId id="289" r:id="rId37"/>
    <p:sldId id="290" r:id="rId38"/>
    <p:sldId id="291" r:id="rId39"/>
    <p:sldId id="292" r:id="rId40"/>
    <p:sldId id="293" r:id="rId41"/>
    <p:sldId id="295" r:id="rId42"/>
    <p:sldId id="294" r:id="rId43"/>
    <p:sldId id="296" r:id="rId44"/>
    <p:sldId id="298" r:id="rId45"/>
    <p:sldId id="299" r:id="rId46"/>
    <p:sldId id="300" r:id="rId47"/>
    <p:sldId id="301" r:id="rId48"/>
    <p:sldId id="302"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1"/>
    <p:restoredTop sz="81654"/>
  </p:normalViewPr>
  <p:slideViewPr>
    <p:cSldViewPr snapToGrid="0" snapToObjects="1">
      <p:cViewPr varScale="1">
        <p:scale>
          <a:sx n="93" d="100"/>
          <a:sy n="93" d="100"/>
        </p:scale>
        <p:origin x="20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30/05/19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1290953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855374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146838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33</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34</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36</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41</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42</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45</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Esaminate le caratteristiche del problema, abbiamo iniziato a pensare ad una soluzione che potesse aiutare a risolverlo. </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11</a:t>
            </a:fld>
            <a:endParaRPr lang="it-IT"/>
          </a:p>
        </p:txBody>
      </p:sp>
    </p:spTree>
    <p:extLst>
      <p:ext uri="{BB962C8B-B14F-4D97-AF65-F5344CB8AC3E}">
        <p14:creationId xmlns:p14="http://schemas.microsoft.com/office/powerpoint/2010/main" val="3247384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Sono poi stati individuati i requisiti </a:t>
            </a:r>
            <a:r>
              <a:rPr lang="it-IT"/>
              <a:t>di usabilità</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3229905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3215184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30/05/19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30/05/19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30/05/19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30/05/19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30/05/19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30/05/19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30/05/19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30/05/19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30/05/19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30/05/19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30/05/19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30/05/19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2.png"/><Relationship Id="rId4"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0" y="3608516"/>
            <a:ext cx="4448175" cy="911117"/>
          </a:xfrm>
        </p:spPr>
        <p:txBody>
          <a:bodyPr>
            <a:normAutofit/>
          </a:bodyPr>
          <a:lstStyle/>
          <a:p>
            <a:pPr algn="l"/>
            <a:r>
              <a:rPr lang="it-IT" sz="1700"/>
              <a:t>Interazione Uomo Macchina e Usabilità del Software - 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lnSpcReduction="20000"/>
          </a:bodyPr>
          <a:lstStyle/>
          <a:p>
            <a:pPr marL="0" indent="0">
              <a:buNone/>
            </a:pPr>
            <a:r>
              <a:rPr lang="it-IT" dirty="0"/>
              <a:t>Dalle interviste è risultato che:</a:t>
            </a:r>
          </a:p>
          <a:p>
            <a:pPr lvl="0"/>
            <a:r>
              <a:rPr lang="it-IT" dirty="0"/>
              <a:t>la tecnologia potrebbe giocare un ruolo rilevante per l’assegnazione di un alloggio.</a:t>
            </a:r>
          </a:p>
          <a:p>
            <a:pPr lvl="0"/>
            <a:r>
              <a:rPr lang="it-IT" dirty="0"/>
              <a:t>si preferisce alloggiare in un immobile non troppo distante da quello che si è dovuto lasciare, ove possibile.</a:t>
            </a:r>
          </a:p>
          <a:p>
            <a:pPr lvl="0"/>
            <a:r>
              <a:rPr lang="it-IT" dirty="0"/>
              <a:t>Consentire ai cittadini di mettere i propri immobili a disposizione potrebbe aiutare sensibilmente le persone nella fase di gestione delle emergenze e renderebbe addirittura plausibile saltare la fase di smistamento in tendopoli.</a:t>
            </a:r>
          </a:p>
          <a:p>
            <a:pPr lvl="0"/>
            <a:r>
              <a:rPr lang="it-IT" dirty="0"/>
              <a:t>l’iter burocratico deve essere ridotto al minimo.</a:t>
            </a:r>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fontScale="55000" lnSpcReduction="20000"/>
          </a:bodyPr>
          <a:lstStyle/>
          <a:p>
            <a:pPr marL="0" indent="0">
              <a:buNone/>
            </a:pPr>
            <a:r>
              <a:rPr lang="it-IT" sz="4400" dirty="0"/>
              <a:t>Dal sondaggio online è risultato che:</a:t>
            </a:r>
          </a:p>
          <a:p>
            <a:pPr lvl="0"/>
            <a:r>
              <a:rPr lang="it-IT" sz="3100" dirty="0"/>
              <a:t>la maggioranza degli intervistati ha un ottimo rapporto con la tecnologia;</a:t>
            </a:r>
          </a:p>
          <a:p>
            <a:pPr lvl="0"/>
            <a:r>
              <a:rPr lang="it-IT" sz="3100" dirty="0"/>
              <a:t>spesso si possiedono altri immobili oltre a quello in cui si vive;</a:t>
            </a:r>
          </a:p>
          <a:p>
            <a:pPr lvl="0"/>
            <a:r>
              <a:rPr lang="it-IT" sz="3100" dirty="0"/>
              <a:t>si possiede in media un solo altro immobile oltre a quello in cui si vive;</a:t>
            </a:r>
          </a:p>
          <a:p>
            <a:pPr lvl="0"/>
            <a:r>
              <a:rPr lang="it-IT" sz="3100" dirty="0"/>
              <a:t>si è propensi a mettere a disposizione l’immobile in caso di emergenza;</a:t>
            </a:r>
          </a:p>
          <a:p>
            <a:pPr lvl="0"/>
            <a:r>
              <a:rPr lang="it-IT" sz="3100" dirty="0"/>
              <a:t>operazioni burocratiche con tempi lunghi farebbero desistere la maggior parte degli intervistati dal mettere a disposizione un proprio immobile;</a:t>
            </a:r>
          </a:p>
          <a:p>
            <a:pPr lvl="0"/>
            <a:r>
              <a:rPr lang="it-IT" sz="3100" dirty="0"/>
              <a:t>la maggioranza degli intervistati non ha dovuto trovare un altro alloggio per cause di forza maggiore;</a:t>
            </a:r>
          </a:p>
          <a:p>
            <a:pPr lvl="0"/>
            <a:r>
              <a:rPr lang="it-IT" sz="3100" dirty="0"/>
              <a:t>chi si è trovato in situazione di emergenza si è mosso autonomamente nel trovare una nuova sistemazione;</a:t>
            </a:r>
          </a:p>
          <a:p>
            <a:pPr lvl="0"/>
            <a:r>
              <a:rPr lang="it-IT" sz="3100" dirty="0"/>
              <a:t>le persone mediamente vogliono restare nella stessa area di quella dell’abitazione lasciata;</a:t>
            </a:r>
          </a:p>
          <a:p>
            <a:pPr lvl="0"/>
            <a:r>
              <a:rPr lang="it-IT" sz="3100" dirty="0"/>
              <a:t>i nuclei familiari sono composti per lo più da 4 persone e sono prevalentemente assenti persone portatrici di handicap;</a:t>
            </a:r>
          </a:p>
          <a:p>
            <a:pPr lvl="0"/>
            <a:r>
              <a:rPr lang="it-IT" sz="3100" dirty="0"/>
              <a:t>è risultato molto importante dare la possibilità di mettere a disposizione e assegnare un immobile online.</a:t>
            </a:r>
          </a:p>
          <a:p>
            <a:pPr marL="0" indent="0">
              <a:buNone/>
            </a:pPr>
            <a:endParaRPr lang="it-IT" dirty="0"/>
          </a:p>
        </p:txBody>
      </p:sp>
    </p:spTree>
    <p:extLst>
      <p:ext uri="{BB962C8B-B14F-4D97-AF65-F5344CB8AC3E}">
        <p14:creationId xmlns:p14="http://schemas.microsoft.com/office/powerpoint/2010/main" val="491695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A seguito delle interviste condotte con potenziali utenti ed esperti del settore e del sondaggio online, si è proceduto con la creazione di ‘Personas’ che abbiano una sintesi delle caratteristiche degli utenti target del sistema. </a:t>
            </a:r>
            <a:br>
              <a:rPr lang="it-IT" sz="2400" dirty="0"/>
            </a:br>
            <a:r>
              <a:rPr lang="it-IT" sz="2400" dirty="0"/>
              <a:t>Ogni Persona rappresenta un particolare gruppo di utenti. Avremo quindi</a:t>
            </a:r>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lnSpcReduction="10000"/>
          </a:bodyPr>
          <a:lstStyle/>
          <a:p>
            <a:pPr marL="0" indent="0">
              <a:buNone/>
            </a:pPr>
            <a:r>
              <a:rPr lang="en" dirty="0"/>
              <a:t>Uno scenario è una descrizione dell’interazione di uno o più utenti con un </a:t>
            </a:r>
            <a:r>
              <a:rPr lang="it-IT" dirty="0"/>
              <a:t>s</a:t>
            </a:r>
            <a:r>
              <a:rPr lang="en" dirty="0"/>
              <a:t>istema, dispositivo o processo, con lo scopo di raggiungere un obbiettivo sotto determinate condizioni e vincoli. </a:t>
            </a:r>
          </a:p>
          <a:p>
            <a:pPr marL="0" indent="0">
              <a:buNone/>
            </a:pPr>
            <a:r>
              <a:rPr lang="en" dirty="0"/>
              <a:t>Gli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55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Requisiti Funzionali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r>
              <a:rPr lang="it-IT" sz="1400" dirty="0"/>
              <a:t>Il sito web </a:t>
            </a:r>
            <a:r>
              <a:rPr lang="it-IT" sz="1400" b="1" dirty="0"/>
              <a:t>deve</a:t>
            </a:r>
            <a:r>
              <a:rPr lang="it-IT" sz="1400" dirty="0"/>
              <a:t> permettere agli utenti che posseggono uno o più immobili, di metterli a disposizione delle persone che si ritrovano in una situazione di emergenza;</a:t>
            </a:r>
          </a:p>
          <a:p>
            <a:r>
              <a:rPr lang="it-IT" sz="1400" dirty="0"/>
              <a:t>Il sito web </a:t>
            </a:r>
            <a:r>
              <a:rPr lang="it-IT" sz="1400" b="1" dirty="0"/>
              <a:t>deve</a:t>
            </a:r>
            <a:r>
              <a:rPr lang="it-IT" sz="1400" dirty="0"/>
              <a:t> permettere agli utenti che posseggono uno o più immobili, di decidere il periodo in cui è possibile utilizzare l’abitazione, tenendo conto che la data può essere prorogata ma non anticipata;</a:t>
            </a:r>
          </a:p>
          <a:p>
            <a:r>
              <a:rPr lang="it-IT" sz="1400" dirty="0"/>
              <a:t>Il sito web </a:t>
            </a:r>
            <a:r>
              <a:rPr lang="it-IT" sz="1400" b="1" dirty="0"/>
              <a:t>deve</a:t>
            </a:r>
            <a:r>
              <a:rPr lang="it-IT" sz="1400" dirty="0"/>
              <a:t> permettere agli utenti di visualizzare tutte le informazioni relative agli immobili inseriti e al loro stato di assegnazione;</a:t>
            </a:r>
          </a:p>
          <a:p>
            <a:r>
              <a:rPr lang="it-IT" sz="1400" dirty="0"/>
              <a:t>Il sito web </a:t>
            </a:r>
            <a:r>
              <a:rPr lang="it-IT" sz="1400" b="1" dirty="0"/>
              <a:t>deve</a:t>
            </a:r>
            <a:r>
              <a:rPr lang="it-IT" sz="1400" dirty="0"/>
              <a:t> permettere agli operatori della Protezione Civile di assegnare un immobile alle persone che ne hanno bisogno;</a:t>
            </a:r>
          </a:p>
          <a:p>
            <a:r>
              <a:rPr lang="it-IT" sz="1400" dirty="0"/>
              <a:t>Il sito web </a:t>
            </a:r>
            <a:r>
              <a:rPr lang="it-IT" sz="1400" b="1" dirty="0"/>
              <a:t>deve</a:t>
            </a:r>
            <a:r>
              <a:rPr lang="it-IT" sz="1400" dirty="0"/>
              <a:t> permettere agli operatori della Protezione Civile di trovare la miglior sistemazione possibile vicina alla casa che un nucleo familiare ha lasciato; </a:t>
            </a:r>
          </a:p>
          <a:p>
            <a:r>
              <a:rPr lang="it-IT" sz="1400" dirty="0"/>
              <a:t>Il sito web </a:t>
            </a:r>
            <a:r>
              <a:rPr lang="it-IT" sz="1400" b="1" dirty="0"/>
              <a:t>deve</a:t>
            </a:r>
            <a:r>
              <a:rPr lang="it-IT" sz="1400" dirty="0"/>
              <a:t> permettere agli operatori della Protezione Civile di inserire una lista di persone che hanno bisogno di una sistemazione temporanea;</a:t>
            </a:r>
          </a:p>
          <a:p>
            <a:r>
              <a:rPr lang="it-IT" sz="1400" dirty="0"/>
              <a:t>Il sito web </a:t>
            </a:r>
            <a:r>
              <a:rPr lang="it-IT" sz="1400" b="1" dirty="0"/>
              <a:t>deve</a:t>
            </a:r>
            <a:r>
              <a:rPr lang="it-IT" sz="1400" dirty="0"/>
              <a:t> permettere agli operatori della Protezione Civile di visualizzare la sistemazione provvisoria attuale di ciascun cittadino coinvolto;</a:t>
            </a:r>
          </a:p>
          <a:p>
            <a:r>
              <a:rPr lang="it-IT" sz="1400" dirty="0"/>
              <a:t>Il sito web </a:t>
            </a:r>
            <a:r>
              <a:rPr lang="it-IT" sz="1400" b="1" dirty="0"/>
              <a:t>deve</a:t>
            </a:r>
            <a:r>
              <a:rPr lang="it-IT" sz="1400" dirty="0"/>
              <a:t> permettere agli operatori della Protezione Civile di visualizzare in ogni momento tutti i dettagli relativi ad un immobile;</a:t>
            </a:r>
          </a:p>
          <a:p>
            <a:r>
              <a:rPr lang="it-IT" sz="1400" dirty="0"/>
              <a:t>Il sito web </a:t>
            </a:r>
            <a:r>
              <a:rPr lang="it-IT" sz="1400" b="1" dirty="0"/>
              <a:t>deve</a:t>
            </a:r>
            <a:r>
              <a:rPr lang="it-IT" sz="1400" dirty="0"/>
              <a:t> permettere agli operatori della Protezione Civile di visualizzare e gestire gli occupanti di ogni immobile.</a:t>
            </a:r>
          </a:p>
          <a:p>
            <a:pPr marL="0" indent="0">
              <a:buNone/>
            </a:pPr>
            <a:endParaRPr lang="it-IT" sz="1400" dirty="0"/>
          </a:p>
          <a:p>
            <a:pPr marL="0" indent="0">
              <a:buNone/>
            </a:pPr>
            <a:endParaRPr lang="it-IT" sz="1400" dirty="0"/>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di Usabilità</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lvl="0"/>
            <a:r>
              <a:rPr lang="it-IT" sz="1800" dirty="0"/>
              <a:t>Efficacia: Il sistema deve consentire di portare a termine i task con successo nella quasi totalità dei casi,  senza o con pochi errori da parte dell’utente.</a:t>
            </a:r>
          </a:p>
          <a:p>
            <a:pPr lvl="0"/>
            <a:r>
              <a:rPr lang="it-IT" sz="1800" dirty="0"/>
              <a:t>Intuitività: L’interfaccia deve essere semplice da apprendere e da navigare; le etichette dei bottoni dovranno essere chiare, così come eventuali titoli di finestre, messaggi di conferma/errore e quant’altro.</a:t>
            </a:r>
          </a:p>
          <a:p>
            <a:pPr lvl="0"/>
            <a:r>
              <a:rPr lang="it-IT" sz="1800" dirty="0"/>
              <a:t>Basso carico percepito: L’utente deve svolgere i task desiderati in maniera semplice e con un numero non elevato di passaggi.</a:t>
            </a:r>
          </a:p>
          <a:p>
            <a:pPr lvl="0"/>
            <a:r>
              <a:rPr lang="it-IT" sz="1800" dirty="0"/>
              <a:t>Nessuna interruzione per l’utente: L’utente non deve essere distratto né interrotto da elementi che non siano relativi al task che intende svolgere.</a:t>
            </a:r>
          </a:p>
          <a:p>
            <a:pPr lvl="0"/>
            <a:r>
              <a:rPr lang="it-IT" sz="1800" dirty="0"/>
              <a:t>Tolleranza agli errori: Deve essere improbabile che l’utente intraprenda un procedimento errato relativamente al task che intende svolgere.</a:t>
            </a:r>
          </a:p>
          <a:p>
            <a:pPr lvl="0"/>
            <a:r>
              <a:rPr lang="it-IT" sz="1800" dirty="0"/>
              <a:t>Efficienza: L’utente deve poter ottenere tutte le informazioni che desidera e svolgere ogni azione possibile in tempi rapidi.</a:t>
            </a:r>
          </a:p>
        </p:txBody>
      </p:sp>
    </p:spTree>
    <p:extLst>
      <p:ext uri="{BB962C8B-B14F-4D97-AF65-F5344CB8AC3E}">
        <p14:creationId xmlns:p14="http://schemas.microsoft.com/office/powerpoint/2010/main" val="22814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82319247"/>
              </p:ext>
            </p:extLst>
          </p:nvPr>
        </p:nvGraphicFramePr>
        <p:xfrm>
          <a:off x="628650" y="1928191"/>
          <a:ext cx="7886700" cy="3572909"/>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404701">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spTree>
    <p:extLst>
      <p:ext uri="{BB962C8B-B14F-4D97-AF65-F5344CB8AC3E}">
        <p14:creationId xmlns:p14="http://schemas.microsoft.com/office/powerpoint/2010/main" val="177625927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Clicca la sezione “Cittadini” per vedere quali cittadini devono essere collocati e per inserirne altri clicca il pulsante “Aggiungi cittadino”, da cui viene rimandato a una pagina contenente un form di inserimento, che deve essere completato nella sua interezza. Fatto ciò, Luca clicca il pulsante “Fine”. </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preme il pulsante “Trova migliore sistemazione” e sarà individuata dal sistema una lista di immobili che rispettano criteri di vicinanza geografica specificati da Luca mediante dei filtri. A questo punto Luca clicca sull’immobile e la assegna al cittadino che la necessita.</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p:txBody>
      </p:sp>
    </p:spTree>
    <p:extLst>
      <p:ext uri="{BB962C8B-B14F-4D97-AF65-F5344CB8AC3E}">
        <p14:creationId xmlns:p14="http://schemas.microsoft.com/office/powerpoint/2010/main" val="70599872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(Esempio V2)</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4"/>
            <a:ext cx="7886700" cy="4867275"/>
          </a:xfrm>
        </p:spPr>
        <p:txBody>
          <a:bodyPr>
            <a:noAutofit/>
          </a:bodyPr>
          <a:lstStyle/>
          <a:p>
            <a:pPr marL="0" indent="0">
              <a:buNone/>
            </a:pPr>
            <a:r>
              <a:rPr lang="it-IT" sz="2000" dirty="0"/>
              <a:t>Dal momento che questa soluzione è ritenuta </a:t>
            </a:r>
            <a:r>
              <a:rPr lang="it-IT" sz="2000" dirty="0">
                <a:solidFill>
                  <a:srgbClr val="FF0000"/>
                </a:solidFill>
              </a:rPr>
              <a:t>molto macchinosa e difficilmente comprensibile </a:t>
            </a:r>
            <a:r>
              <a:rPr lang="it-IT" sz="2000" dirty="0"/>
              <a:t>per l’operatore, abbiamo scelto di modificare le scelte di design, come riportato di seguito:</a:t>
            </a:r>
          </a:p>
          <a:p>
            <a:pPr marL="0" indent="0">
              <a:buNone/>
            </a:pPr>
            <a:r>
              <a:rPr lang="it-IT" sz="1600" dirty="0"/>
              <a:t>Luca: </a:t>
            </a:r>
          </a:p>
          <a:p>
            <a:pPr marL="342900" lvl="0" indent="-342900">
              <a:buFont typeface="+mj-lt"/>
              <a:buAutoNum type="arabicPeriod"/>
            </a:pPr>
            <a:r>
              <a:rPr lang="it-IT" sz="1600" dirty="0"/>
              <a:t>Si logga sul sito di ShareMyHouse,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Clicca, nella barra superiore, sul bottone “Cittadini”</a:t>
            </a:r>
          </a:p>
          <a:p>
            <a:pPr marL="342900" lvl="0" indent="-342900">
              <a:buFont typeface="+mj-lt"/>
              <a:buAutoNum type="arabicPeriod"/>
            </a:pPr>
            <a:r>
              <a:rPr lang="it-IT" sz="1600" dirty="0"/>
              <a:t>Viene visualizzata una tabella con l’elenco dei cittadini presenti nel database.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Codice identificativo dell’immobile che è stato loro assegnato, se c’è n’è già uno</a:t>
            </a:r>
          </a:p>
          <a:p>
            <a:pPr marL="800100" lvl="1" indent="-342900">
              <a:buFont typeface="+mj-lt"/>
              <a:buAutoNum type="arabicPeriod"/>
            </a:pPr>
            <a:r>
              <a:rPr lang="it-IT" sz="1600" dirty="0"/>
              <a:t>Città di residenza </a:t>
            </a:r>
          </a:p>
          <a:p>
            <a:pPr marL="800100" lvl="1" indent="-342900">
              <a:buFont typeface="+mj-lt"/>
              <a:buAutoNum type="arabicPeriod"/>
            </a:pPr>
            <a:r>
              <a:rPr lang="it-IT" sz="1600" dirty="0"/>
              <a:t>Indirizzo di residenza</a:t>
            </a:r>
          </a:p>
          <a:p>
            <a:pPr marL="800100" lvl="1" indent="-342900">
              <a:buFont typeface="+mj-lt"/>
              <a:buAutoNum type="arabicPeriod"/>
            </a:pPr>
            <a:r>
              <a:rPr lang="it-IT" sz="1600" dirty="0"/>
              <a:t>Eventuale disabilità</a:t>
            </a:r>
          </a:p>
          <a:p>
            <a:pPr marL="0" indent="0">
              <a:buNone/>
            </a:pPr>
            <a:endParaRPr lang="it-IT" sz="2400" dirty="0"/>
          </a:p>
        </p:txBody>
      </p:sp>
    </p:spTree>
    <p:extLst>
      <p:ext uri="{BB962C8B-B14F-4D97-AF65-F5344CB8AC3E}">
        <p14:creationId xmlns:p14="http://schemas.microsoft.com/office/powerpoint/2010/main" val="2005103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(Esempio V2)</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457200" lvl="0" indent="-457200">
              <a:buFont typeface="+mj-lt"/>
              <a:buAutoNum type="arabicPeriod" startAt="4"/>
            </a:pPr>
            <a:r>
              <a:rPr lang="it-IT" sz="1900" dirty="0"/>
              <a:t>Clicca sul bottone “Trova migliore sistemazione”, presente per ogni cittadino </a:t>
            </a:r>
          </a:p>
          <a:p>
            <a:pPr marL="457200" lvl="0" indent="-457200">
              <a:buFont typeface="+mj-lt"/>
              <a:buAutoNum type="arabicPeriod" startAt="4"/>
            </a:pPr>
            <a:r>
              <a:rPr lang="it-IT" sz="1900" dirty="0"/>
              <a:t>Viene visualizzata una pagina che contiene una tabella con gli immobili. </a:t>
            </a:r>
          </a:p>
          <a:p>
            <a:pPr marL="457200" lvl="0" indent="-457200">
              <a:buFont typeface="+mj-lt"/>
              <a:buAutoNum type="arabicPeriod" startAt="4"/>
            </a:pPr>
            <a:r>
              <a:rPr lang="it-IT" sz="1900" dirty="0"/>
              <a:t>Gli immobili visualizzati all’interno della tabella, sono filtrabili in base a criteri che dipendono dal cittadino del quale ci stiamo occupando. </a:t>
            </a:r>
          </a:p>
          <a:p>
            <a:pPr marL="457200" lvl="0" indent="-457200">
              <a:buFont typeface="+mj-lt"/>
              <a:buAutoNum type="arabicPeriod" startAt="4"/>
            </a:pPr>
            <a:r>
              <a:rPr lang="it-IT" sz="1900" dirty="0"/>
              <a:t>Luca seleziona che vuole immobili che siano entro 100 km dalla residenza che il cittadino è stato costretto a lasciare e nella stessa regione </a:t>
            </a:r>
          </a:p>
          <a:p>
            <a:pPr marL="457200" lvl="0" indent="-457200">
              <a:buFont typeface="+mj-lt"/>
              <a:buAutoNum type="arabicPeriod" startAt="4"/>
            </a:pPr>
            <a:r>
              <a:rPr lang="it-IT" sz="1900" dirty="0"/>
              <a:t>Individuato l’immobile più adatto, Luca può premere sul bottone “Assegna” direttamente dalla tabella</a:t>
            </a:r>
          </a:p>
          <a:p>
            <a:pPr lvl="1"/>
            <a:r>
              <a:rPr lang="it-IT" sz="1500" dirty="0"/>
              <a:t>Se invece vuole visualizzare maggiori dettagli sull’immobile, può cliccare su di esso all’interno della tabella e visualizzare la pagina “Dettagli Immobile”.</a:t>
            </a:r>
            <a:br>
              <a:rPr lang="it-IT" sz="1500" dirty="0"/>
            </a:br>
            <a:r>
              <a:rPr lang="it-IT" sz="1500" dirty="0"/>
              <a:t>Anche all’interno di quest’ultima sarà possibile cliccare su “Aggiungi Cittadino”, se in seguito all’ulteriore verifica Luca ritiene l’immobile adatto.</a:t>
            </a:r>
          </a:p>
          <a:p>
            <a:pPr marL="457200" indent="-457200">
              <a:buFont typeface="+mj-lt"/>
              <a:buAutoNum type="arabicPeriod" startAt="4"/>
            </a:pPr>
            <a:endParaRPr lang="it-IT" sz="2400" dirty="0"/>
          </a:p>
        </p:txBody>
      </p:sp>
    </p:spTree>
    <p:extLst>
      <p:ext uri="{BB962C8B-B14F-4D97-AF65-F5344CB8AC3E}">
        <p14:creationId xmlns:p14="http://schemas.microsoft.com/office/powerpoint/2010/main" val="1857880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13" name="Elementi multimediali online 12" descr="MockupEvo.mp4">
            <a:hlinkClick r:id="" action="ppaction://media"/>
            <a:extLst>
              <a:ext uri="{FF2B5EF4-FFF2-40B4-BE49-F238E27FC236}">
                <a16:creationId xmlns:a16="http://schemas.microsoft.com/office/drawing/2014/main" id="{41EE6747-2F6C-D842-A802-C3EB98E83A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3236" y="1885949"/>
            <a:ext cx="8617527" cy="4847359"/>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8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fontScale="92500"/>
          </a:bodyPr>
          <a:lstStyle/>
          <a:p>
            <a:r>
              <a:rPr lang="it-IT" dirty="0"/>
              <a:t>Nella gestione di tali situazioni, sopraggiungono diversi problemi</a:t>
            </a:r>
          </a:p>
          <a:p>
            <a:pPr lvl="1"/>
            <a:r>
              <a:rPr lang="it-IT" dirty="0"/>
              <a:t>Bisogna effettuare il censimento della popolazione colpita.</a:t>
            </a:r>
          </a:p>
          <a:p>
            <a:pPr lvl="1"/>
            <a:r>
              <a:rPr lang="it-IT" dirty="0"/>
              <a:t>Sebbene la Protezione Civile abbia una lista di hotel disponibili ad ospitare le persone, spesso è comunque necessaria una prima fase in cui i cittadini vengono smistati in tendopoli, che vanno allestite in maniera rapidissima.</a:t>
            </a:r>
          </a:p>
          <a:p>
            <a:pPr lvl="1"/>
            <a:r>
              <a:rPr lang="it-IT" dirty="0"/>
              <a:t>Il sindaco del Comune, che in situazione di emergenza diventa capo della Protezione Civile, può risalire ad una lista di immobili liberi in possesso di altri cittadini, che eventualmente possono essere contattati per chiedere loro se sono disponibili a metterli a disposizione della popolazione colpita.</a:t>
            </a:r>
          </a:p>
          <a:p>
            <a:pPr lvl="1"/>
            <a:endParaRPr lang="it-IT" dirty="0"/>
          </a:p>
          <a:p>
            <a:pPr lvl="1"/>
            <a:endParaRPr lang="it-IT" dirty="0"/>
          </a:p>
          <a:p>
            <a:pPr lvl="1"/>
            <a:endParaRPr lang="it-IT" dirty="0"/>
          </a:p>
        </p:txBody>
      </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Visualizzazione profilo utente (Lato Utente)</a:t>
            </a:r>
          </a:p>
        </p:txBody>
      </p:sp>
      <p:pic>
        <p:nvPicPr>
          <p:cNvPr id="6" name="Registrazione schermo 2019-05-15 alle 16.53.53.mov">
            <a:hlinkClick r:id="" action="ppaction://media"/>
            <a:extLst>
              <a:ext uri="{FF2B5EF4-FFF2-40B4-BE49-F238E27FC236}">
                <a16:creationId xmlns:a16="http://schemas.microsoft.com/office/drawing/2014/main" id="{F205C633-1F3A-4E46-93AA-60E7BFB4DC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0512" t="14834" r="20256" b="23627"/>
          <a:stretch/>
        </p:blipFill>
        <p:spPr>
          <a:xfrm>
            <a:off x="1377461" y="1910861"/>
            <a:ext cx="6389077" cy="4148752"/>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Visualizzazione Immobili e rimozione occupanti - Lato Operatore </a:t>
            </a:r>
          </a:p>
        </p:txBody>
      </p:sp>
      <p:pic>
        <p:nvPicPr>
          <p:cNvPr id="4" name="Registrazione schermo 2019-05-15 alle 16.59.29.mov">
            <a:hlinkClick r:id="" action="ppaction://media"/>
            <a:extLst>
              <a:ext uri="{FF2B5EF4-FFF2-40B4-BE49-F238E27FC236}">
                <a16:creationId xmlns:a16="http://schemas.microsoft.com/office/drawing/2014/main" id="{3E7BFB94-D774-654C-9BE7-1BC309D44D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410" t="16666" r="21538" b="24872"/>
          <a:stretch/>
        </p:blipFill>
        <p:spPr>
          <a:xfrm>
            <a:off x="1415561" y="1982582"/>
            <a:ext cx="6312877" cy="4043079"/>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(3)  </a:t>
            </a:r>
            <a:br>
              <a:rPr lang="it-IT" dirty="0"/>
            </a:br>
            <a:r>
              <a:rPr lang="it-IT" sz="1800" dirty="0"/>
              <a:t>Visualizzazione dettagli Immobile - Lato Operatore </a:t>
            </a:r>
          </a:p>
        </p:txBody>
      </p:sp>
      <p:pic>
        <p:nvPicPr>
          <p:cNvPr id="4" name="Registrazione schermo 2019-05-15 alle 17.05.52.mov">
            <a:hlinkClick r:id="" action="ppaction://media"/>
            <a:extLst>
              <a:ext uri="{FF2B5EF4-FFF2-40B4-BE49-F238E27FC236}">
                <a16:creationId xmlns:a16="http://schemas.microsoft.com/office/drawing/2014/main" id="{74A4D0A9-F701-AC4B-B44A-BD92375988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282" t="16462" r="21411" b="24871"/>
          <a:stretch/>
        </p:blipFill>
        <p:spPr>
          <a:xfrm>
            <a:off x="1290271" y="2119300"/>
            <a:ext cx="6563458" cy="4199440"/>
          </a:xfrm>
          <a:prstGeom prst="rect">
            <a:avLst/>
          </a:prstGeom>
        </p:spPr>
      </p:pic>
    </p:spTree>
    <p:extLst>
      <p:ext uri="{BB962C8B-B14F-4D97-AF65-F5344CB8AC3E}">
        <p14:creationId xmlns:p14="http://schemas.microsoft.com/office/powerpoint/2010/main" val="1869750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pPr lvl="1"/>
            <a:endParaRPr lang="it-IT" dirty="0"/>
          </a:p>
          <a:p>
            <a:pPr lvl="1"/>
            <a:endParaRPr lang="it-IT" dirty="0"/>
          </a:p>
          <a:p>
            <a:pPr lvl="1"/>
            <a:endParaRPr lang="it-IT" dirty="0"/>
          </a:p>
        </p:txBody>
      </p:sp>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a:bodyPr>
          <a:lstStyle/>
          <a:p>
            <a:r>
              <a:rPr lang="it-IT" i="1" dirty="0"/>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lnSpcReduction="10000"/>
          </a:bodyPr>
          <a:lstStyle/>
          <a:p>
            <a:pPr marL="0" indent="0">
              <a:buNone/>
            </a:pPr>
            <a:r>
              <a:rPr lang="it-IT" dirty="0"/>
              <a:t>Gli utenti target saranno persone appartenenti alle seguenti categorie:</a:t>
            </a:r>
          </a:p>
          <a:p>
            <a:r>
              <a:rPr lang="it-IT" dirty="0"/>
              <a:t>Cittadini che vogliono mettere a disposizione degli altri i propri immobili che non usano frequentemente.</a:t>
            </a:r>
          </a:p>
          <a:p>
            <a:r>
              <a:rPr lang="it-IT" dirty="0"/>
              <a:t>Operatori della Protezione Civile che hanno la necessità di assegnare, in modo rapido, la migliore soluzione abitativa possibile a chi ne ha bisogno.</a:t>
            </a:r>
          </a:p>
          <a:p>
            <a:r>
              <a:rPr lang="it-IT" dirty="0"/>
              <a:t>Cittadini che a causa di un evento catastrofico (terremoti, alluvioni, crollo di edifici) sono costretti a lasciare, temporaneamente o definitivamente, la propria abitazione.</a:t>
            </a:r>
          </a:p>
          <a:p>
            <a:endParaRPr lang="it-IT" dirty="0"/>
          </a:p>
        </p:txBody>
      </p:sp>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85000" lnSpcReduction="20000"/>
          </a:bodyPr>
          <a:lstStyle/>
          <a:p>
            <a:pPr marL="0" indent="0">
              <a:buNone/>
            </a:pPr>
            <a:r>
              <a:rPr lang="it-IT" dirty="0"/>
              <a:t>La prima operazione compiuta è stata lo svolgimento di un’analisi contestuale. </a:t>
            </a:r>
          </a:p>
          <a:p>
            <a:r>
              <a:rPr lang="it-IT" dirty="0"/>
              <a:t>Come mezzo primario di raccolta di informazioni, sono state utilizzate le interviste, portate avanti con persone facenti parte dei target precedentemente individuati. </a:t>
            </a:r>
          </a:p>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p:txBody>
      </p:sp>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lnSpcReduction="10000"/>
          </a:bodyPr>
          <a:lstStyle/>
          <a:p>
            <a:r>
              <a:rPr lang="it-IT"/>
              <a:t>Con l’indagine contestuale abbiamo voluto raccogliere dati relativi alle aspettative che gli utenti potrebbero riporre nel sistema proposto e alla sua utilità percepita.</a:t>
            </a:r>
          </a:p>
          <a:p>
            <a:r>
              <a:rPr lang="it-IT"/>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pPr marL="0" indent="0">
              <a:buNone/>
            </a:pPr>
            <a:endParaRPr lang="it-IT"/>
          </a:p>
        </p:txBody>
      </p:sp>
    </p:spTree>
    <p:extLst>
      <p:ext uri="{BB962C8B-B14F-4D97-AF65-F5344CB8AC3E}">
        <p14:creationId xmlns:p14="http://schemas.microsoft.com/office/powerpoint/2010/main" val="3978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TotalTime>
  <Words>3855</Words>
  <Application>Microsoft Macintosh PowerPoint</Application>
  <PresentationFormat>Presentazione su schermo (4:3)</PresentationFormat>
  <Paragraphs>300</Paragraphs>
  <Slides>48</Slides>
  <Notes>29</Notes>
  <HiddenSlides>0</HiddenSlides>
  <MMClips>5</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48</vt:i4>
      </vt:variant>
    </vt:vector>
  </HeadingPairs>
  <TitlesOfParts>
    <vt:vector size="52"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vt:lpstr>
      <vt:lpstr>Indagine Contestuale - Risultati</vt:lpstr>
      <vt:lpstr>Indagine Contestuale - Risultati</vt:lpstr>
      <vt:lpstr>Personas</vt:lpstr>
      <vt:lpstr>Persona- Davide</vt:lpstr>
      <vt:lpstr>Persona- Luca</vt:lpstr>
      <vt:lpstr>Problem Scenarios e Claim</vt:lpstr>
      <vt:lpstr>Problem Scenario - Esempio</vt:lpstr>
      <vt:lpstr>Requisiti Funzionali</vt:lpstr>
      <vt:lpstr>Requisiti di Usabilità</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Interaction Scenario (Esempio)</vt:lpstr>
      <vt:lpstr>Interaction Scenario (Esempio V2)</vt:lpstr>
      <vt:lpstr>Interaction Scenario (Esempio V2)</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Visualizzazione profilo utente (Lato Utente)</vt:lpstr>
      <vt:lpstr>Prototipo Hi-Fi – Esempio (2)  Visualizzazione Immobili e rimozione occupanti - Lato Operatore </vt:lpstr>
      <vt:lpstr>Prototipo Hi-Fi – Esempio (3)   Visualizzazione dettagli Immobile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Emanuele Gargiulo</cp:lastModifiedBy>
  <cp:revision>59</cp:revision>
  <dcterms:created xsi:type="dcterms:W3CDTF">2019-05-15T14:10:37Z</dcterms:created>
  <dcterms:modified xsi:type="dcterms:W3CDTF">2019-05-30T06:46:33Z</dcterms:modified>
</cp:coreProperties>
</file>